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sldIdLst>
    <p:sldId id="281" r:id="rId2"/>
    <p:sldId id="268" r:id="rId3"/>
    <p:sldId id="269" r:id="rId4"/>
    <p:sldId id="259" r:id="rId5"/>
    <p:sldId id="260" r:id="rId6"/>
    <p:sldId id="278" r:id="rId7"/>
    <p:sldId id="261" r:id="rId8"/>
    <p:sldId id="275" r:id="rId9"/>
    <p:sldId id="270" r:id="rId10"/>
    <p:sldId id="262" r:id="rId11"/>
    <p:sldId id="271" r:id="rId12"/>
    <p:sldId id="276" r:id="rId13"/>
    <p:sldId id="272" r:id="rId14"/>
    <p:sldId id="273" r:id="rId15"/>
    <p:sldId id="265" r:id="rId16"/>
    <p:sldId id="266" r:id="rId17"/>
    <p:sldId id="267" r:id="rId18"/>
    <p:sldId id="274" r:id="rId19"/>
    <p:sldId id="27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FFFF00"/>
    <a:srgbClr val="FF3300"/>
    <a:srgbClr val="00CCFF"/>
    <a:srgbClr val="FF00FF"/>
    <a:srgbClr val="FF0066"/>
    <a:srgbClr val="66FFFF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Asıl metin stillerini düzenlemek için tıklatın</a:t>
            </a:r>
          </a:p>
          <a:p>
            <a:pPr lvl="1"/>
            <a:r>
              <a:rPr lang="en-GB" noProof="0" smtClean="0"/>
              <a:t>İkinci düzey</a:t>
            </a:r>
          </a:p>
          <a:p>
            <a:pPr lvl="2"/>
            <a:r>
              <a:rPr lang="en-GB" noProof="0" smtClean="0"/>
              <a:t>Üçüncü düzey</a:t>
            </a:r>
          </a:p>
          <a:p>
            <a:pPr lvl="3"/>
            <a:r>
              <a:rPr lang="en-GB" noProof="0" smtClean="0"/>
              <a:t>Dördüncü düzey</a:t>
            </a:r>
          </a:p>
          <a:p>
            <a:pPr lvl="4"/>
            <a:r>
              <a:rPr lang="en-GB" noProof="0" smtClean="0"/>
              <a:t>Beşinci düzey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7A79A3-9B58-4200-B7BF-645C2B85C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871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04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Asıl başlık stili için tıklatın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16552-7318-41CF-932A-5E6CEC3BD19A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3895-37FF-4297-AAC7-CAEEC9568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189999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40E1-4A0E-49FA-A7EB-8274FC39485E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AD06-7058-4B92-B268-3F78B95FB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21819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5367-F895-4F2F-A3A3-82DF1593B34E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3154-AE26-4218-AC63-38A8C10D9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136661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385D-855D-4382-AF91-011D7A80A5A0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019F-D850-475F-97C5-262C2FDC5B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381509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0E98-11C2-42F2-B65C-ACC1FE3D93D3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0389-4450-42F4-A5CD-75E33C570B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735657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2CFD-003D-49BB-A4EE-6CE62BE553CC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7B12-DB2C-4324-ACE7-62ADFC958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191508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24D1-855A-4903-AEF5-ECC9577C8195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D453-ACBD-4A3C-A323-E47836A21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835415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6F84-0AF9-4C5E-9560-12C515EDA948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F458-178C-4D9C-B8D2-3443C290A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675073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D95C-C38B-41B3-AEE5-A7B95DBA4E15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9267-CE2C-425E-94C2-AF43F110A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62575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718C-6874-4AC1-AABE-CADA19BE1BAB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DF8C-7929-42B5-A82B-CAEE123D2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40881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9B52-0CA4-400C-95C5-3662833D0E4C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6965-E88A-469A-81B8-51E416A0E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959236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94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Asıl başlık stili için tıklatın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Asıl metin stillerini düzenlemek için tıklatın</a:t>
            </a:r>
          </a:p>
          <a:p>
            <a:pPr lvl="1"/>
            <a:r>
              <a:rPr lang="en-GB" smtClean="0"/>
              <a:t>İkinci düzey</a:t>
            </a:r>
          </a:p>
          <a:p>
            <a:pPr lvl="2"/>
            <a:r>
              <a:rPr lang="en-GB" smtClean="0"/>
              <a:t>Üçüncü düzey</a:t>
            </a:r>
          </a:p>
          <a:p>
            <a:pPr lvl="3"/>
            <a:r>
              <a:rPr lang="en-GB" smtClean="0"/>
              <a:t>Dördüncü düzey</a:t>
            </a:r>
          </a:p>
          <a:p>
            <a:pPr lvl="4"/>
            <a:r>
              <a:rPr lang="en-GB" smtClean="0"/>
              <a:t>Beşinci düzey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924A93-B285-46D7-A623-49AC14696AE6}" type="datetime1">
              <a:rPr lang="en-GB"/>
              <a:pPr>
                <a:defRPr/>
              </a:pPr>
              <a:t>18/04/2017</a:t>
            </a:fld>
            <a:endParaRPr lang="en-GB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52D4EF-F42D-4D8A-BAC7-FED822F51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WIP_2003_0213_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4" r="2744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43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1" name="Picture 2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3" name="Picture 2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4" name="Picture 2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5" name="Picture 2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6" name="Picture 2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981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7" name="Picture 2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8" name="Picture 2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9" name="Picture 2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0" name="Picture 3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1" name="Picture 3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2" name="Picture 3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3" name="Picture 3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743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4" name="Picture 3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5" name="Picture 3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6" name="Picture 3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7" name="Picture 3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8" name="Picture 3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9" name="Picture 3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0" name="Picture 4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1" name="Picture 4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2" name="Picture 4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3" name="Picture 4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4" name="Picture 4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5" name="Picture 4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581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6" name="Picture 4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7" name="Picture 4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8" name="Picture 4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9" name="Picture 4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0" name="Picture 5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1" name="Picture 5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2" name="Picture 5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572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3" name="Picture 53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257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4" name="Picture 54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019800"/>
            <a:ext cx="1257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5" name="Picture 55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6" name="Picture 56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7" name="Picture 57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8" name="Picture 58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43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9" name="Picture 59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0" name="Picture 60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9800"/>
            <a:ext cx="1257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1" name="Picture 61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2" name="Picture 62" descr="Schneefal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257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969">
    <p:sndAc>
      <p:stSnd loop="1">
        <p:snd r:embed="rId2" name="Hüzün!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0B026-F4F7-43BA-B4C0-9EBF727A00A8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tr-TR" altLang="tr-TR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6725" y="620713"/>
            <a:ext cx="8569325" cy="532923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Bizim yapamadıklarımızı onların yapması bizi memnun  ediyor.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latin typeface="Arial" charset="0"/>
              </a:rPr>
              <a:t>Her şeyleri var, neden çalışmadıklarını  anlayamıyorum.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Hiç sıkıntıya gelemiyorlar, istedikleri hemen olsun  istiyorlar.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latin typeface="Arial" charset="0"/>
              </a:rPr>
              <a:t>Her istediğini yapıyoruz ama o bizim ne istediğimize  aldırmıyor bile.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Çok iyi çocuktur, ama arkadaşlarına uyuyor.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latin typeface="Arial" charset="0"/>
              </a:rPr>
              <a:t>Aklına hiç kötülük getirmez, ne söylense inanır.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Böyle giderse nasıl yapacak bilmiyorum.</a:t>
            </a:r>
          </a:p>
        </p:txBody>
      </p:sp>
    </p:spTree>
    <p:custDataLst>
      <p:tags r:id="rId1"/>
    </p:custDataLst>
  </p:cSld>
  <p:clrMapOvr>
    <a:masterClrMapping/>
  </p:clrMapOvr>
  <p:transition advTm="4731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2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750" y="2781300"/>
            <a:ext cx="8389938" cy="12239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>
                <a:solidFill>
                  <a:srgbClr val="FF3300"/>
                </a:solidFill>
              </a:rPr>
              <a:t>	Bu sözlerin oluşturduğu merdiven</a:t>
            </a:r>
          </a:p>
          <a:p>
            <a:pPr eaLnBrk="1" hangingPunct="1"/>
            <a:r>
              <a:rPr lang="tr-TR" altLang="tr-TR" sz="3200" b="1">
                <a:solidFill>
                  <a:srgbClr val="FF3300"/>
                </a:solidFill>
              </a:rPr>
              <a:t>basamak, basamak çıkılmaktadır.</a:t>
            </a:r>
            <a:endParaRPr lang="tr-TR" altLang="tr-TR" sz="7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1539875"/>
            <a:ext cx="8413750" cy="10255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altLang="tr-TR" sz="24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3200" b="1">
                <a:solidFill>
                  <a:srgbClr val="FF3300"/>
                </a:solidFill>
              </a:rPr>
              <a:t>Bu sözlerin hepsi de birbiriyle bağlantılıdır.</a:t>
            </a:r>
            <a:endParaRPr lang="tr-TR" altLang="tr-TR" sz="4400" b="1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9750" y="4221163"/>
            <a:ext cx="8353425" cy="16557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rgbClr val="FF0066"/>
                </a:solidFill>
                <a:latin typeface="Arial" charset="0"/>
              </a:rPr>
              <a:t>	</a:t>
            </a:r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Sonuçta  erişilen yer de hiç  kimsenin</a:t>
            </a:r>
          </a:p>
          <a:p>
            <a:pPr eaLnBrk="1" hangingPunct="1"/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düşünmediği,hiç kimsenin istemediği bir</a:t>
            </a:r>
          </a:p>
          <a:p>
            <a:pPr eaLnBrk="1" hangingPunct="1"/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yer olmaktadır.  </a:t>
            </a:r>
          </a:p>
        </p:txBody>
      </p:sp>
    </p:spTree>
    <p:custDataLst>
      <p:tags r:id="rId1"/>
    </p:custDataLst>
  </p:cSld>
  <p:clrMapOvr>
    <a:masterClrMapping/>
  </p:clrMapOvr>
  <p:transition spd="med" advTm="2410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1" grpId="0" animBg="1" autoUpdateAnimBg="0"/>
      <p:bldP spid="3789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417888" y="381000"/>
          <a:ext cx="2459037" cy="5334000"/>
        </p:xfrm>
        <a:graphic>
          <a:graphicData uri="http://schemas.openxmlformats.org/presentationml/2006/ole">
            <p:oleObj spid="_x0000_s44044" name="Clip" r:id="rId5" imgW="2149475" imgH="5813425" progId="">
              <p:embed/>
            </p:oleObj>
          </a:graphicData>
        </a:graphic>
      </p:graphicFrame>
      <p:pic>
        <p:nvPicPr>
          <p:cNvPr id="44036" name="Picture 4" descr="ani2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660525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ani2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ani2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ani2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00113" y="53736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Neden?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071813" y="55895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Neden?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087938" y="58054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Neden?</a:t>
            </a:r>
          </a:p>
        </p:txBody>
      </p:sp>
    </p:spTree>
    <p:custDataLst>
      <p:tags r:id="rId2"/>
    </p:custDataLst>
  </p:cSld>
  <p:clrMapOvr>
    <a:masterClrMapping/>
  </p:clrMapOvr>
  <p:transition advTm="1079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8089900" cy="30765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4800" b="1">
                <a:solidFill>
                  <a:srgbClr val="FF5050"/>
                </a:solidFill>
                <a:latin typeface="Arial" charset="0"/>
              </a:rPr>
              <a:t>*Çocuklarımızı hayatımızın ortağı değil, </a:t>
            </a:r>
          </a:p>
          <a:p>
            <a:r>
              <a:rPr lang="tr-TR" altLang="tr-TR" sz="4800" b="1" u="sng">
                <a:solidFill>
                  <a:srgbClr val="FF5050"/>
                </a:solidFill>
                <a:latin typeface="Arial" charset="0"/>
              </a:rPr>
              <a:t>refahımızın ortağı yapıyoruz da  ondan</a:t>
            </a:r>
            <a:r>
              <a:rPr lang="tr-TR" altLang="tr-TR" sz="4800" b="1">
                <a:solidFill>
                  <a:srgbClr val="FF5050"/>
                </a:solidFill>
                <a:latin typeface="Arial" charset="0"/>
              </a:rPr>
              <a:t>.*</a:t>
            </a:r>
            <a:endParaRPr lang="tr-TR" altLang="tr-TR" sz="8800" b="1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076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 autoUpdateAnimBg="0"/>
      <p:bldP spid="399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C2AA9D9-7820-45D3-8726-817BACD3854C}" type="slidenum">
              <a:rPr lang="en-GB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14</a:t>
            </a:fld>
            <a:endParaRPr lang="en-GB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tr-TR" altLang="tr-TR" sz="28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6725" y="404813"/>
            <a:ext cx="8569325" cy="60483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66FFFF"/>
                </a:solidFill>
              </a:rPr>
              <a:t> </a:t>
            </a:r>
            <a:r>
              <a:rPr lang="tr-TR" altLang="tr-TR" sz="3200" b="1">
                <a:solidFill>
                  <a:srgbClr val="FFFF00"/>
                </a:solidFill>
              </a:rPr>
              <a:t>Neden ''hayatlarınızı çocuklarınıza  adıyorsunuz?” 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FF00"/>
                </a:solidFill>
              </a:rPr>
              <a:t> </a:t>
            </a:r>
            <a:r>
              <a:rPr lang="tr-TR" altLang="tr-TR" sz="3200" b="1"/>
              <a:t>Neden ''çocuklarınız için yaşıyorsunuz?”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FF00"/>
                </a:solidFill>
              </a:rPr>
              <a:t> Neden çocuklarınıza ''istemedikleri şeyleri  vermek için bunca çaba harcıyorsunuz? '‘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FF00"/>
                </a:solidFill>
              </a:rPr>
              <a:t> </a:t>
            </a:r>
            <a:r>
              <a:rPr lang="tr-TR" altLang="tr-TR" sz="3200" b="1"/>
              <a:t>Neden çocuklarınıza ''hak etmedikleri şeyleri  elde etmeleri''  için yükümlülük duyuyorsunuz?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FF00"/>
                </a:solidFill>
              </a:rPr>
              <a:t> Neden çocuklarınıza ''sorumluluk vermiyorsunuz?</a:t>
            </a:r>
            <a:endParaRPr lang="tr-TR" altLang="tr-TR" sz="4400" b="1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4251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073CD-6FA0-4289-BEF2-C99E564A0A8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1508125"/>
            <a:ext cx="8305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4000" b="1">
                <a:solidFill>
                  <a:srgbClr val="FF3300"/>
                </a:solidFill>
                <a:latin typeface="Arial" charset="0"/>
              </a:rPr>
              <a:t>''Şimdi almıyorlar, çünkü </a:t>
            </a:r>
          </a:p>
          <a:p>
            <a:r>
              <a:rPr lang="tr-TR" altLang="tr-TR" sz="4000" b="1">
                <a:solidFill>
                  <a:srgbClr val="FF3300"/>
                </a:solidFill>
                <a:latin typeface="Arial" charset="0"/>
              </a:rPr>
              <a:t>sorumluluk vermekte çok geç kaldınız.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3452813"/>
            <a:ext cx="86756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4000" b="1">
                <a:solidFill>
                  <a:srgbClr val="FFFF00"/>
                </a:solidFill>
                <a:latin typeface="Arial" charset="0"/>
              </a:rPr>
              <a:t>Neden çocuklarınızı,  </a:t>
            </a:r>
            <a:r>
              <a:rPr lang="tr-TR" altLang="tr-TR" sz="4000" b="1">
                <a:solidFill>
                  <a:srgbClr val="FF3300"/>
                </a:solidFill>
                <a:latin typeface="Arial" charset="0"/>
              </a:rPr>
              <a:t>“yaptıkları yanlışlıkların sonuçlarıyla karşılaştırmıyorsunuz? ''</a:t>
            </a:r>
            <a:endParaRPr lang="tr-TR" altLang="tr-TR" sz="15600" b="1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C428C-A081-4949-B955-FA7AB636B74A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81724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	</a:t>
            </a: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Bu durumda, çocuklar ve gençler ''ailelerin  onları her koşulda  koruyacağını'' biliyor. </a:t>
            </a:r>
          </a:p>
          <a:p>
            <a:pPr eaLnBrk="1" hangingPunct="1"/>
            <a:endParaRPr lang="tr-TR" altLang="tr-TR" sz="2800" b="1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tr-TR" altLang="tr-TR" sz="2800" b="1">
                <a:solidFill>
                  <a:schemeClr val="hlink"/>
                </a:solidFill>
                <a:latin typeface="Arial" charset="0"/>
              </a:rPr>
              <a:t>	</a:t>
            </a:r>
            <a:r>
              <a:rPr lang="tr-TR" altLang="tr-TR" sz="2800" b="1">
                <a:latin typeface="Arial" charset="0"/>
              </a:rPr>
              <a:t>Çocuklar ve gençler, kendileri hiçbir şey yapmasa da,ailelerin onlar için her şeyi yapacaklarını öğreniyor. </a:t>
            </a:r>
          </a:p>
          <a:p>
            <a:pPr eaLnBrk="1" hangingPunct="1"/>
            <a:r>
              <a:rPr lang="tr-TR" altLang="tr-TR" sz="2800" b="1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tr-TR" altLang="tr-TR" sz="2800" b="1">
                <a:solidFill>
                  <a:srgbClr val="FF5050"/>
                </a:solidFill>
                <a:latin typeface="Arial" charset="0"/>
              </a:rPr>
              <a:t>	</a:t>
            </a:r>
            <a:r>
              <a:rPr lang="tr-TR" altLang="tr-TR" sz="2800" b="1">
                <a:solidFill>
                  <a:srgbClr val="FF3300"/>
                </a:solidFill>
                <a:latin typeface="Arial" charset="0"/>
              </a:rPr>
              <a:t>Çocuklar ve gençler, geleceklerinin aileleri tarafından hazırlanacağına güveniyor.  </a:t>
            </a:r>
          </a:p>
          <a:p>
            <a:pPr eaLnBrk="1" hangingPunct="1"/>
            <a:r>
              <a:rPr lang="tr-TR" altLang="tr-TR" sz="2800" b="1">
                <a:solidFill>
                  <a:srgbClr val="FF3300"/>
                </a:solidFill>
                <a:latin typeface="Arial" charset="0"/>
              </a:rPr>
              <a:t>	</a:t>
            </a:r>
            <a:r>
              <a:rPr lang="tr-TR" altLang="tr-TR" sz="2800" b="1">
                <a:solidFill>
                  <a:srgbClr val="66FFFF"/>
                </a:solidFill>
                <a:latin typeface="Arial" charset="0"/>
              </a:rPr>
              <a:t>Onun için de kendine güvenmiyor, sorumluluk almıyor, kendisini hiçbir şey için zorlama gereğini duymuyor.</a:t>
            </a:r>
            <a:endParaRPr lang="en-GB" altLang="tr-TR" sz="2400" b="1">
              <a:solidFill>
                <a:srgbClr val="66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26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BAADB-5353-4FCD-8454-3A8ED9845D53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79200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600" b="1">
                <a:latin typeface="Arial" charset="0"/>
              </a:rPr>
              <a:t>	</a:t>
            </a:r>
            <a:r>
              <a:rPr lang="tr-TR" altLang="tr-TR" sz="4000" b="1">
                <a:latin typeface="Arial" charset="0"/>
              </a:rPr>
              <a:t>Yapılması gerekenler yapılmaz, yapılmaması gerekenler yapılırsa sonuçlara neden şaşmalı?</a:t>
            </a:r>
            <a:r>
              <a:rPr lang="tr-TR" altLang="tr-TR" sz="4000" b="1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eaLnBrk="1" hangingPunct="1"/>
            <a:endParaRPr lang="tr-TR" altLang="tr-TR" sz="4000" b="1">
              <a:solidFill>
                <a:schemeClr val="hlink"/>
              </a:solidFill>
              <a:latin typeface="Arial" charset="0"/>
            </a:endParaRPr>
          </a:p>
          <a:p>
            <a:pPr eaLnBrk="1" hangingPunct="1"/>
            <a:r>
              <a:rPr lang="tr-TR" altLang="tr-TR" sz="4400" b="1">
                <a:solidFill>
                  <a:srgbClr val="FF5050"/>
                </a:solidFill>
                <a:latin typeface="Arial" charset="0"/>
              </a:rPr>
              <a:t>	Lütfen, biraz düşünür müsünüz?</a:t>
            </a:r>
            <a:r>
              <a:rPr lang="tr-TR" altLang="tr-TR" sz="4400" b="1">
                <a:solidFill>
                  <a:srgbClr val="FF505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tr-TR" altLang="tr-TR" sz="2400" b="1">
                <a:solidFill>
                  <a:schemeClr val="hlink"/>
                </a:solidFill>
                <a:latin typeface="Times New Roman" pitchFamily="18" charset="0"/>
              </a:rPr>
              <a:t>                                                                   </a:t>
            </a:r>
            <a:endParaRPr lang="en-GB" altLang="tr-TR" sz="2400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96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3  0.046 -0.16647  0.113 -0.1718  C 0.177 -0.17846  0.237 -0.11853  0.241 -0.03196  C 0.246 0.04794  0.204 0.12252  0.144 0.12785  C 0.089 0.13185  0.037 0.08257  0.033 0.00799  C 0.029 -0.05993  0.064 -0.12386  0.115 -0.12918  C 0.162 -0.13318  0.206 -0.09189  0.209 -0.0293  C 0.212 0.02664  0.184 0.08124  0.142 0.0839  C 0.104 0.0879  0.068 0.05594  0.065 0.00533  C 0.063 -0.03995  0.084 -0.0839  0.117 -0.08657  C 0.146 -0.08923  0.175 -0.06526  0.177 -0.02664  C 0.179 0.00666  0.164 0.03862  0.14 0.04129  C 0.12 0.04395  0.099 0.0293  0.098 0.00266  C 0.096 -0.01865  0.104 -0.04129  0.119 -0.04395  C 0.131 -0.04395  0.143 -0.03862  0.145 -0.02397  C 0.146 -0.01465  0.144 -0.00533  0.138 -0.00133  C 0.135 0  0.133 0  0.13 -0.001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4213" y="1196975"/>
            <a:ext cx="8089900" cy="17938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8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5400" b="1">
                <a:solidFill>
                  <a:srgbClr val="FF5050"/>
                </a:solidFill>
                <a:latin typeface="Arial" charset="0"/>
              </a:rPr>
              <a:t>Çocuklarımızı, refahımızın</a:t>
            </a:r>
            <a:r>
              <a:rPr lang="tr-TR" altLang="tr-TR" sz="5400">
                <a:latin typeface="Arial" charset="0"/>
              </a:rPr>
              <a:t> </a:t>
            </a:r>
            <a:r>
              <a:rPr lang="tr-TR" altLang="tr-TR" sz="5400" b="1">
                <a:solidFill>
                  <a:srgbClr val="FF5050"/>
                </a:solidFill>
                <a:latin typeface="Arial" charset="0"/>
              </a:rPr>
              <a:t>ortağı değil,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4213" y="3141663"/>
            <a:ext cx="8089900" cy="17938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5400" b="1">
                <a:solidFill>
                  <a:srgbClr val="FF5050"/>
                </a:solidFill>
                <a:latin typeface="Arial" charset="0"/>
              </a:rPr>
              <a:t>	Hayatımızın ortağı yapalım.</a:t>
            </a:r>
          </a:p>
        </p:txBody>
      </p:sp>
    </p:spTree>
    <p:custDataLst>
      <p:tags r:id="rId1"/>
    </p:custDataLst>
  </p:cSld>
  <p:clrMapOvr>
    <a:masterClrMapping/>
  </p:clrMapOvr>
  <p:transition advTm="88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83534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2400" b="1">
                <a:solidFill>
                  <a:srgbClr val="FF3300"/>
                </a:solidFill>
                <a:latin typeface="Arial Unicode MS" pitchFamily="34" charset="-128"/>
              </a:rPr>
              <a:t> </a:t>
            </a:r>
            <a:r>
              <a:rPr lang="tr-TR" altLang="tr-TR" sz="8000" b="1" i="1">
                <a:solidFill>
                  <a:srgbClr val="FF3300"/>
                </a:solidFill>
                <a:latin typeface="Bradley Hand ITC" pitchFamily="66" charset="0"/>
              </a:rPr>
              <a:t>Çocuklarımızı  Hayatımızın Ortağı yapalım.</a:t>
            </a:r>
          </a:p>
        </p:txBody>
      </p:sp>
    </p:spTree>
    <p:custDataLst>
      <p:tags r:id="rId1"/>
    </p:custDataLst>
  </p:cSld>
  <p:clrMapOvr>
    <a:masterClrMapping/>
  </p:clrMapOvr>
  <p:transition advTm="194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750" y="1844675"/>
            <a:ext cx="8229600" cy="2413000"/>
          </a:xfrm>
          <a:prstGeom prst="rect">
            <a:avLst/>
          </a:prstGeom>
          <a:noFill/>
          <a:ln w="127000" cmpd="tri">
            <a:solidFill>
              <a:srgbClr val="FF5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tr-TR" sz="7200" b="1">
                <a:solidFill>
                  <a:srgbClr val="FF3300"/>
                </a:solidFill>
                <a:latin typeface="Arial" charset="0"/>
              </a:rPr>
              <a:t>“</a:t>
            </a:r>
            <a:r>
              <a:rPr lang="tr-TR" altLang="tr-TR" sz="8000" b="1">
                <a:solidFill>
                  <a:srgbClr val="FF3300"/>
                </a:solidFill>
                <a:latin typeface="Arial" charset="0"/>
              </a:rPr>
              <a:t>Hayatın Ortağı</a:t>
            </a:r>
            <a:r>
              <a:rPr lang="tr-TR" altLang="tr-TR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br>
              <a:rPr lang="tr-TR" altLang="tr-TR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tr-TR" altLang="tr-TR" sz="8000" b="1">
                <a:solidFill>
                  <a:srgbClr val="FF3300"/>
                </a:solidFill>
                <a:latin typeface="Arial" charset="0"/>
              </a:rPr>
              <a:t>Olmak</a:t>
            </a:r>
            <a:r>
              <a:rPr lang="tr-TR" altLang="tr-TR" sz="7200" b="1">
                <a:solidFill>
                  <a:srgbClr val="FF3300"/>
                </a:solidFill>
                <a:latin typeface="Arial" charset="0"/>
              </a:rPr>
              <a:t>…”</a:t>
            </a:r>
          </a:p>
        </p:txBody>
      </p:sp>
    </p:spTree>
    <p:custDataLst>
      <p:tags r:id="rId1"/>
    </p:custDataLst>
  </p:cSld>
  <p:clrMapOvr>
    <a:masterClrMapping/>
  </p:clrMapOvr>
  <p:transition spd="med" advTm="465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4508500"/>
            <a:ext cx="8569325" cy="17970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600" b="1">
                <a:solidFill>
                  <a:srgbClr val="66FFFF"/>
                </a:solidFill>
                <a:latin typeface="Arial" charset="0"/>
              </a:rPr>
              <a:t>  </a:t>
            </a:r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''günümüz ergenleri”</a:t>
            </a:r>
            <a:r>
              <a:rPr lang="tr-TR" altLang="tr-TR" sz="3600" b="1">
                <a:solidFill>
                  <a:srgbClr val="66FFFF"/>
                </a:solidFill>
                <a:latin typeface="Arial" charset="0"/>
              </a:rPr>
              <a:t> 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ile </a:t>
            </a:r>
          </a:p>
          <a:p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erişkinler arasındaki uzaklık daha da artacaktır.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28082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tr-TR" altLang="tr-TR" sz="2800" b="1">
                <a:latin typeface="Arial" charset="0"/>
              </a:rPr>
              <a:t>	</a:t>
            </a:r>
            <a:r>
              <a:rPr lang="tr-TR" altLang="tr-TR" sz="3600" b="1">
                <a:latin typeface="Arial" charset="0"/>
              </a:rPr>
              <a:t>Günümüzün 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''ergen dünyası''</a:t>
            </a:r>
            <a:r>
              <a:rPr lang="tr-TR" altLang="tr-TR" sz="3600" b="1">
                <a:latin typeface="Arial" charset="0"/>
              </a:rPr>
              <a:t> nı, </a:t>
            </a:r>
          </a:p>
          <a:p>
            <a:r>
              <a:rPr lang="tr-TR" altLang="tr-TR" sz="3600" b="1">
                <a:latin typeface="Arial" charset="0"/>
              </a:rPr>
              <a:t>bu  dünyada geçerli olan ''ergen kültürü'' nü  anlamaya çalışıyoruz. </a:t>
            </a:r>
          </a:p>
          <a:p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Çünkü bu yeni oluşumu anlayamazsak</a:t>
            </a:r>
            <a:r>
              <a:rPr lang="tr-TR" altLang="tr-TR" sz="3600" b="1">
                <a:latin typeface="Arial" charset="0"/>
              </a:rPr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2900" y="476250"/>
            <a:ext cx="8610600" cy="7524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altLang="tr-TR" sz="28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tr-TR" altLang="tr-TR" sz="4400" b="1">
                <a:solidFill>
                  <a:srgbClr val="FF3300"/>
                </a:solidFill>
                <a:latin typeface="Arial" charset="0"/>
              </a:rPr>
              <a:t>Hayatın Ortağı Olmak…  </a:t>
            </a:r>
            <a:endParaRPr lang="tr-TR" altLang="tr-TR" sz="5400" b="1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9702" name="Picture 6" descr="BD000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9624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Tm="2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nimBg="1" autoUpdateAnimBg="0"/>
      <p:bldP spid="2970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1B03C-E5C7-4D6C-9C94-6824312B06B2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42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	Yeni ''ergen kültürü'' nün özellikleri içindeki;</a:t>
            </a:r>
            <a:endParaRPr lang="tr-TR" altLang="tr-TR" sz="2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1925638"/>
            <a:ext cx="84248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>
                <a:solidFill>
                  <a:srgbClr val="FF5050"/>
                </a:solidFill>
                <a:latin typeface="Arial" charset="0"/>
              </a:rPr>
              <a:t>''</a:t>
            </a:r>
            <a:r>
              <a:rPr lang="tr-TR" altLang="tr-TR" sz="1600">
                <a:latin typeface="Arial" charset="0"/>
              </a:rPr>
              <a:t> 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hedef seçememe'',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''geleceğini planlayamama' ‘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''sorumluluk almak istememe'', 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''kendini hiçbir  şeye zorunlu saymadan çevresini her şeye  zorunlu sayma'', </a:t>
            </a:r>
          </a:p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''çaba harcamadan  elde etmek isteme'' 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468313" y="523557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/>
              <a:t> 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Gibi özellikleri  nasıl açıklamalıyız</a:t>
            </a:r>
            <a:r>
              <a:rPr lang="tr-TR" altLang="tr-TR" sz="2800" b="1">
                <a:solidFill>
                  <a:srgbClr val="FFFF00"/>
                </a:solidFill>
                <a:latin typeface="Arial" charset="0"/>
              </a:rPr>
              <a:t>?</a:t>
            </a:r>
            <a:r>
              <a:rPr lang="tr-TR" altLang="tr-TR" sz="3200" b="1">
                <a:solidFill>
                  <a:srgbClr val="66FFFF"/>
                </a:solidFill>
                <a:latin typeface="Times New Roman" pitchFamily="18" charset="0"/>
              </a:rPr>
              <a:t> </a:t>
            </a:r>
            <a:endParaRPr lang="en-GB" altLang="tr-TR" sz="3200" b="1">
              <a:solidFill>
                <a:srgbClr val="66FF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BD0002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292600"/>
            <a:ext cx="25781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843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build="p"/>
      <p:bldP spid="51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B51C-A32E-43E5-8599-8FB556AA0B30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55650" y="1708150"/>
            <a:ext cx="77247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 b="1">
                <a:solidFill>
                  <a:schemeClr val="hlink"/>
                </a:solidFill>
                <a:latin typeface="Arial" charset="0"/>
              </a:rPr>
              <a:t>	</a:t>
            </a:r>
            <a:r>
              <a:rPr lang="tr-TR" altLang="tr-TR" sz="3600" b="1">
                <a:latin typeface="Arial" charset="0"/>
              </a:rPr>
              <a:t>En önemli etkenler arasında </a:t>
            </a:r>
          </a:p>
          <a:p>
            <a:pPr eaLnBrk="1" hangingPunct="1"/>
            <a:r>
              <a:rPr lang="tr-TR" altLang="tr-TR" sz="3600" b="1">
                <a:latin typeface="Arial" charset="0"/>
              </a:rPr>
              <a:t>''sahip olma, elde  etme ve kullanma'' ile bunları yapabilmek için''çalışmak ve kazanmak  gereği'‘ arasındaki bağı kopartan</a:t>
            </a:r>
            <a:r>
              <a:rPr lang="tr-TR" altLang="tr-TR" sz="36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tr-TR" altLang="tr-TR" sz="3600" b="1">
                <a:solidFill>
                  <a:srgbClr val="FF3300"/>
                </a:solidFill>
                <a:latin typeface="Arial" charset="0"/>
              </a:rPr>
              <a:t>''tüketim toplumu ideolojisi''</a:t>
            </a:r>
            <a:r>
              <a:rPr lang="tr-TR" altLang="tr-TR" sz="3600" b="1">
                <a:solidFill>
                  <a:schemeClr val="hlink"/>
                </a:solidFill>
                <a:latin typeface="Arial" charset="0"/>
              </a:rPr>
              <a:t> </a:t>
            </a:r>
            <a:r>
              <a:rPr lang="tr-TR" altLang="tr-TR" sz="3600" b="1">
                <a:latin typeface="Arial" charset="0"/>
              </a:rPr>
              <a:t>dir.</a:t>
            </a:r>
            <a:r>
              <a:rPr lang="tr-TR" altLang="tr-TR" sz="36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2767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38B0F0F-23F2-41E0-ADB3-4B58CC80A2DD}" type="slidenum">
              <a:rPr lang="en-GB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6</a:t>
            </a:fld>
            <a:endParaRPr lang="en-GB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900113" y="1282700"/>
            <a:ext cx="7724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3200">
                <a:solidFill>
                  <a:srgbClr val="FFFF00"/>
                </a:solidFill>
                <a:latin typeface="Arial" charset="0"/>
              </a:rPr>
              <a:t>	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Bu ideoloji, henüz çalışmayan ve kazanmayan gençlere:</a:t>
            </a:r>
            <a:endParaRPr lang="tr-TR" altLang="tr-TR" sz="4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00113" y="2678113"/>
            <a:ext cx="7940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altLang="tr-TR" sz="3600" b="1">
                <a:solidFill>
                  <a:srgbClr val="66FFFF"/>
                </a:solidFill>
                <a:latin typeface="Arial" charset="0"/>
              </a:rPr>
              <a:t>''kredi  kartı''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 vermekte,</a:t>
            </a:r>
          </a:p>
          <a:p>
            <a:pPr eaLnBrk="1" hangingPunct="1">
              <a:buFontTx/>
              <a:buChar char="•"/>
            </a:pP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altLang="tr-TR" sz="3600" b="1">
                <a:solidFill>
                  <a:srgbClr val="66FFFF"/>
                </a:solidFill>
                <a:latin typeface="Arial" charset="0"/>
              </a:rPr>
              <a:t>''cep  telefonları”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 olmasının normal olduğunu söylemekte,</a:t>
            </a:r>
          </a:p>
          <a:p>
            <a:pPr eaLnBrk="1" hangingPunct="1">
              <a:buFontTx/>
              <a:buChar char="•"/>
            </a:pP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altLang="tr-TR" sz="3600" b="1">
                <a:solidFill>
                  <a:srgbClr val="66FFFF"/>
                </a:solidFill>
                <a:latin typeface="Arial" charset="0"/>
              </a:rPr>
              <a:t>''otomobil kullanarak özgürleşme''</a:t>
            </a:r>
            <a:r>
              <a:rPr lang="tr-TR" altLang="tr-TR" sz="3600" b="1">
                <a:solidFill>
                  <a:srgbClr val="FFFF00"/>
                </a:solidFill>
                <a:latin typeface="Arial" charset="0"/>
              </a:rPr>
              <a:t> yi önermektedir.</a:t>
            </a:r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 </a:t>
            </a:r>
            <a:endParaRPr lang="en-GB" altLang="tr-TR" sz="3200" b="1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39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DB2D0-C9F2-4130-B077-966AB81E7030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8013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hlink"/>
                </a:solidFill>
                <a:latin typeface="Arial" charset="0"/>
              </a:rPr>
              <a:t>	</a:t>
            </a:r>
            <a:r>
              <a:rPr lang="tr-TR" altLang="tr-TR" sz="3600" b="1">
                <a:latin typeface="Arial" charset="0"/>
              </a:rPr>
              <a:t>Gençler de  bütün bunlar için yıllarca  beklemek yerine,bütün  bunları sağlamanın anne babalarının görevi olduğunu düşünmekte, bunların  ''kendi  hakları olduğunu'‘ öne sürmektedirler.</a:t>
            </a:r>
          </a:p>
        </p:txBody>
      </p:sp>
    </p:spTree>
    <p:custDataLst>
      <p:tags r:id="rId1"/>
    </p:custDataLst>
  </p:cSld>
  <p:clrMapOvr>
    <a:masterClrMapping/>
  </p:clrMapOvr>
  <p:transition advTm="1846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BFB259-9187-4C28-9513-AC23FC721861}" type="slidenum">
              <a:rPr lang="en-GB" sz="10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8</a:t>
            </a:fld>
            <a:endParaRPr lang="en-GB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337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FF5050"/>
                </a:solidFill>
                <a:latin typeface="Arial" charset="0"/>
              </a:rPr>
              <a:t>	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Bizim yaşam kültürümüzün iki özelliği de''tüketim toplumunun ideolojisi'' ile buluşmaktadır. </a:t>
            </a:r>
          </a:p>
          <a:p>
            <a:pPr eaLnBrk="1" hangingPunct="1"/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'</a:t>
            </a:r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'Çocukların aşırı  korunmasının, ailenin görevi olduğu''na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 ilişkin yaygın tutum ile '</a:t>
            </a:r>
            <a:r>
              <a:rPr lang="tr-TR" altLang="tr-TR" sz="3200" b="1">
                <a:solidFill>
                  <a:srgbClr val="FFFF00"/>
                </a:solidFill>
                <a:latin typeface="Arial" charset="0"/>
              </a:rPr>
              <a:t>'çocuklarla gurur  duyma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 isteği'‘.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11188" y="3789363"/>
            <a:ext cx="786923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hlink"/>
                </a:solidFill>
                <a:latin typeface="Arial" charset="0"/>
              </a:rPr>
              <a:t>	</a:t>
            </a:r>
            <a:r>
              <a:rPr lang="tr-TR" altLang="tr-TR" sz="3200" b="1">
                <a:latin typeface="Arial" charset="0"/>
              </a:rPr>
              <a:t>Bu iki  özellik de çocukların ''yaşam  standartları”na ailelerin- kimi zaman-  ekonomilerinin üstüne de çıksa destek vermelerini  sağlayan bir tutum yaratmaktadır.</a:t>
            </a:r>
            <a:r>
              <a:rPr lang="en-GB" altLang="tr-TR" sz="3200" b="1">
                <a:latin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2715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6725" y="1841500"/>
            <a:ext cx="856932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</a:rPr>
              <a:t>Biz (ya da ben) çocuklarımız için yaşıyoruz.</a:t>
            </a:r>
            <a:r>
              <a:rPr lang="tr-TR" altLang="tr-TR" sz="2800" b="1">
                <a:solidFill>
                  <a:srgbClr val="66FFFF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tr-TR" altLang="tr-TR" sz="2800" b="1"/>
              <a:t>Ne yapıyorsak onlar için yapıyoruz. 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</a:rPr>
              <a:t>Biz çok sıkıntı çektik, onlar bu sıkıntıları çekmesin istiyoruz. </a:t>
            </a:r>
          </a:p>
          <a:p>
            <a:pPr eaLnBrk="1" hangingPunct="1">
              <a:buFontTx/>
              <a:buChar char="•"/>
            </a:pPr>
            <a:r>
              <a:rPr lang="tr-TR" altLang="tr-TR" sz="2800" b="1"/>
              <a:t>İlerde hayatın birçok haliyle karşılaşacaklar, bari  şimdi mutlu olsunlar.</a:t>
            </a:r>
          </a:p>
          <a:p>
            <a:pPr eaLnBrk="1" hangingPunct="1">
              <a:buFontTx/>
              <a:buChar char="•"/>
            </a:pPr>
            <a:r>
              <a:rPr lang="tr-TR" altLang="tr-TR" sz="2800" b="1">
                <a:solidFill>
                  <a:srgbClr val="FFFF00"/>
                </a:solidFill>
              </a:rPr>
              <a:t>Mutlu bir çocukluk dönemleri olsun. </a:t>
            </a:r>
          </a:p>
          <a:p>
            <a:pPr eaLnBrk="1" hangingPunct="1">
              <a:buFontTx/>
              <a:buChar char="•"/>
            </a:pPr>
            <a:r>
              <a:rPr lang="tr-TR" altLang="tr-TR" sz="2800" b="1"/>
              <a:t>Biz gençliğimizi yaşamadık, onlar doya doya  yaşasınlar.</a:t>
            </a:r>
            <a:endParaRPr lang="tr-TR" altLang="tr-TR" sz="4800" b="1"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8424863" cy="10255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altLang="tr-TR" sz="2400" b="1">
                <a:solidFill>
                  <a:srgbClr val="FF7C80"/>
                </a:solidFill>
                <a:latin typeface="Arial" charset="0"/>
              </a:rPr>
              <a:t>	</a:t>
            </a:r>
            <a:r>
              <a:rPr lang="tr-TR" altLang="tr-TR" sz="3200" b="1">
                <a:solidFill>
                  <a:srgbClr val="FF3300"/>
                </a:solidFill>
                <a:latin typeface="Arial" charset="0"/>
              </a:rPr>
              <a:t>Anne babaların şu sözlerini çok sık duyuyoruz:</a:t>
            </a:r>
            <a:endParaRPr lang="tr-TR" altLang="tr-TR" sz="3200" b="1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3226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5|1.3|5.1|5.3|8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1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|1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|1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9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6|8.5|7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|4.5|1.9|1.4|1.8|4.9|3.9|3.2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10.5|2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6|1.2|3.9|2.6|7.3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1.2|5.3|6.5|7.3|4|6.6|4.8"/>
</p:tagLst>
</file>

<file path=ppt/theme/theme1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357</TotalTime>
  <Words>106</Words>
  <Application>Microsoft Office PowerPoint</Application>
  <PresentationFormat>Ekran Gösterisi (4:3)</PresentationFormat>
  <Paragraphs>80</Paragraphs>
  <Slides>19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Titrek Işık</vt:lpstr>
      <vt:lpstr>Clip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Hayatın Ortağı Olmak...</dc:title>
  <dc:creator>Remziye ORSELLI</dc:creator>
  <cp:lastModifiedBy>hp</cp:lastModifiedBy>
  <cp:revision>32</cp:revision>
  <dcterms:created xsi:type="dcterms:W3CDTF">2009-02-11T20:12:08Z</dcterms:created>
  <dcterms:modified xsi:type="dcterms:W3CDTF">2017-04-18T11:32:35Z</dcterms:modified>
</cp:coreProperties>
</file>